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78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12-Aug-20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1470025"/>
          </a:xfrm>
        </p:spPr>
        <p:txBody>
          <a:bodyPr>
            <a:normAutofit/>
          </a:bodyPr>
          <a:lstStyle/>
          <a:p>
            <a:r>
              <a:rPr lang="mr-IN" sz="2700" b="1" dirty="0" smtClean="0">
                <a:latin typeface="Aparajita" pitchFamily="34" charset="0"/>
                <a:cs typeface="Aparajita" pitchFamily="34" charset="0"/>
              </a:rPr>
              <a:t>श्रीमती एस. के. गांधी कला, अमोलक विज्ञान आणि पी. एच. </a:t>
            </a:r>
            <a:r>
              <a:rPr lang="mr-IN" sz="2700" b="1" dirty="0" smtClean="0">
                <a:latin typeface="DVB-TTSurekh" pitchFamily="82" charset="0"/>
                <a:cs typeface="Aparajita" pitchFamily="34" charset="0"/>
              </a:rPr>
              <a:t>गांधी वाणिज्य महाविद्यालय, कडा.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362200"/>
            <a:ext cx="6400800" cy="3124200"/>
          </a:xfrm>
        </p:spPr>
        <p:txBody>
          <a:bodyPr/>
          <a:lstStyle/>
          <a:p>
            <a:r>
              <a:rPr lang="mr-IN" dirty="0" smtClean="0">
                <a:solidFill>
                  <a:schemeClr val="tx1"/>
                </a:solidFill>
                <a:latin typeface="Sakkal Majalla" pitchFamily="2" charset="-78"/>
                <a:cs typeface="Aparajita" pitchFamily="34" charset="0"/>
              </a:rPr>
              <a:t>लोकप्रशासन विभाग </a:t>
            </a:r>
          </a:p>
          <a:p>
            <a:r>
              <a:rPr lang="mr-IN" dirty="0" smtClean="0">
                <a:solidFill>
                  <a:schemeClr val="tx1"/>
                </a:solidFill>
                <a:latin typeface="Sakkal Majalla" pitchFamily="2" charset="-78"/>
                <a:cs typeface="Aparajita" pitchFamily="34" charset="0"/>
              </a:rPr>
              <a:t>पेपर नं. ९ – मानव संसाधन विकास </a:t>
            </a:r>
          </a:p>
          <a:p>
            <a:r>
              <a:rPr lang="mr-IN" dirty="0" smtClean="0">
                <a:solidFill>
                  <a:schemeClr val="tx1"/>
                </a:solidFill>
                <a:latin typeface="Sakkal Majalla" pitchFamily="2" charset="-78"/>
                <a:cs typeface="Aparajita" pitchFamily="34" charset="0"/>
              </a:rPr>
              <a:t>सत्र पाचवे</a:t>
            </a:r>
          </a:p>
          <a:p>
            <a:r>
              <a:rPr lang="mr-IN" dirty="0" smtClean="0">
                <a:solidFill>
                  <a:schemeClr val="tx1"/>
                </a:solidFill>
                <a:latin typeface="Sakkal Majalla" pitchFamily="2" charset="-78"/>
                <a:cs typeface="Aparajita" pitchFamily="34" charset="0"/>
              </a:rPr>
              <a:t>शैक्षणिक वर्ष – २०२० - २०२१</a:t>
            </a:r>
            <a:endParaRPr lang="en-US" dirty="0" smtClean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mr-IN" sz="3200" b="1" smtClean="0">
                <a:latin typeface="Aparajita" pitchFamily="34" charset="0"/>
                <a:cs typeface="Aparajita" pitchFamily="34" charset="0"/>
              </a:rPr>
              <a:t>मानव संसाधन </a:t>
            </a:r>
            <a:r>
              <a:rPr lang="mr-IN" sz="3200" b="1" dirty="0" smtClean="0">
                <a:latin typeface="Aparajita" pitchFamily="34" charset="0"/>
                <a:cs typeface="Aparajita" pitchFamily="34" charset="0"/>
              </a:rPr>
              <a:t>विकास</a:t>
            </a:r>
            <a:r>
              <a:rPr lang="en-US" sz="3200" b="1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en-US" sz="3200" b="1" dirty="0" smtClean="0">
                <a:latin typeface="Aparajita" pitchFamily="34" charset="0"/>
                <a:cs typeface="Aparajita" pitchFamily="34" charset="0"/>
              </a:rPr>
            </a:br>
            <a:r>
              <a:rPr lang="mr-IN" sz="3200" b="1" dirty="0" smtClean="0">
                <a:latin typeface="Aparajita" pitchFamily="34" charset="0"/>
                <a:cs typeface="Aparajita" pitchFamily="34" charset="0"/>
              </a:rPr>
              <a:t> अभ्यासक्रम</a:t>
            </a:r>
            <a:endParaRPr lang="en-US" sz="3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प्रकरण १. मानव संसाधन विकास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  i) अर्थ, स्वरूप आणि महत्व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 ii) मानव संसाधन विकास मंत्रालय – रचना, कार्य आणि भूमिका 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प्रकरण २. मानव संसाधन विकासातील संस्थांची भूमिका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 i) केंद्रीय माध्यमिक शिक्षण मंडळ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ii) राष्ट्रीय शैक्षणिक संशोधन व प्रशिक्षण परिषद 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प्रकरण ३. मानव संसाधन विकासाची साधने 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           </a:t>
            </a: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i) उच्च शिक्षण आणि संशोधन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ii) व्यवसायीक आणि तांत्रिक शिक्षण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iii) मूल्य शिक्षण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iv) व्यक्तिमत्व विकास </a:t>
            </a:r>
            <a:endParaRPr lang="en-US" sz="24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प्रकरण ४. मानव संसाधन व्यवस्थापन </a:t>
            </a:r>
            <a:endParaRPr lang="en-US" sz="24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 i) अर्थ, स्वरूप, महत्व आणि उद्देश </a:t>
            </a:r>
          </a:p>
          <a:p>
            <a:pPr marL="514350" indent="-514350"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ii) भरती </a:t>
            </a:r>
          </a:p>
          <a:p>
            <a:pPr marL="514350" indent="-514350"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प्रकरण ५. मानव संसाधान नियोजन </a:t>
            </a:r>
          </a:p>
          <a:p>
            <a:pPr marL="514350" indent="-514350"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 i) संकल्पना, गरज आणि महत्व </a:t>
            </a:r>
          </a:p>
          <a:p>
            <a:pPr marL="514350" indent="-514350"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    ii) नियोजनाची प्रक्रिया </a:t>
            </a:r>
            <a:endParaRPr lang="en-US" sz="24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mr-IN" sz="2700" b="1" dirty="0" smtClean="0">
                <a:latin typeface="Aparajita" pitchFamily="34" charset="0"/>
                <a:cs typeface="Aparajita" pitchFamily="34" charset="0"/>
              </a:rPr>
              <a:t>प्रकरण १. मानव संसाधन विकास</a:t>
            </a: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mr-IN" sz="2400" b="1" dirty="0" smtClean="0">
                <a:latin typeface="Aparajita" pitchFamily="34" charset="0"/>
                <a:cs typeface="Aparajita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55165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मानव संसाधनाचा अर्थ: </a:t>
            </a:r>
          </a:p>
          <a:p>
            <a:pPr>
              <a:buFont typeface="Wingdings" pitchFamily="2" charset="2"/>
              <a:buChar char="q"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राष्ट्राच्या विकासासाठी भूमी, भांडवल, यंत्र सामग्री आणि मानवी संसाधनाची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आवश्यकता आसते.</a:t>
            </a:r>
          </a:p>
          <a:p>
            <a:pPr>
              <a:buFont typeface="Wingdings" pitchFamily="2" charset="2"/>
              <a:buChar char="q"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मानव संसाधन म्हणजे काय हे समजून घेण्यासाठी संसाधन म्हणजे काय हे  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 समजून घेणे महत्वाचे आहे</a:t>
            </a:r>
          </a:p>
          <a:p>
            <a:pPr>
              <a:buFont typeface="Wingdings" pitchFamily="2" charset="2"/>
              <a:buChar char="q"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संसाधन म्हणजे कोणत्याही देशाच्या भौगोलिक किंवा राजकीय सीमामध्ये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 सापडणारे नैसर्गिक घटक होय, जसे भूमी, जल, वायू, वृक्ष, विविध खनिजे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 आणि मानव  इत्यादी.</a:t>
            </a:r>
          </a:p>
          <a:p>
            <a:pPr>
              <a:buFont typeface="Wingdings" pitchFamily="2" charset="2"/>
              <a:buChar char="q"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संसाधानाचे प्रामुख्याने दोन प्रकार पडतात 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  १) नैसर्गिक संसाधन           २) कृत्रिम संसाधन </a:t>
            </a:r>
          </a:p>
          <a:p>
            <a:pPr>
              <a:buFont typeface="Wingdings" pitchFamily="2" charset="2"/>
              <a:buChar char="q"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मानव संसाधनाचा विकास 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 मानव संसाधनाचा विकास म्हणजे व्यक्तीच्या क्षमतांचा पूर्ण विकास करण्यासाठी एकात्मिक               आणि सुनियोजित व्यूहरचनेची धोरणाची, नियोजन व कार्यक्रमाची आवश्यकता आसते.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मानव संसाधन विकास – व्याख्या: 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     काही प्रमुख विचारवंतांच्या व्याख्या खालीलप्रमाणे आहेत </a:t>
            </a:r>
          </a:p>
          <a:p>
            <a:pPr>
              <a:buNone/>
            </a:pPr>
            <a:endParaRPr lang="mr-IN" sz="2000" dirty="0" smtClean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/>
          </a:bodyPr>
          <a:lstStyle/>
          <a:p>
            <a:pPr algn="l"/>
            <a:r>
              <a:rPr lang="mr-IN" sz="2000" b="1" dirty="0" smtClean="0">
                <a:latin typeface="Aparajita" pitchFamily="34" charset="0"/>
                <a:cs typeface="Aparajita" pitchFamily="34" charset="0"/>
              </a:rPr>
              <a:t>१) हर्बीनसन आणि मायर्स:  </a:t>
            </a:r>
            <a:endParaRPr lang="en-US" sz="20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mr-IN" dirty="0" smtClean="0"/>
              <a:t>    </a:t>
            </a: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“मानव संसाधन विकास हि व्यक्तीचे ज्ञान, कौशल्य आणि क्षमता वाढवणारी प्रक्रिया आहे”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२) टी. व्ही. राव: </a:t>
            </a:r>
          </a:p>
          <a:p>
            <a:pPr>
              <a:lnSpc>
                <a:spcPct val="120000"/>
              </a:lnSpc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“मानव संसाधन विकास हि सतत चालणारी प्रक्रिया आहे, ज्यात कर्मच्यार्याची कार्य कुशलता     वाढवणे, कर्मच्यार्याची वैयक्तिक तसेच संघटनेची कार्यक्षमता वाढवणे आणि संस्थात्मक      संस्कृती विकसित करणे इत्यादी बाबींचा समावेश होतो.”</a:t>
            </a:r>
          </a:p>
          <a:p>
            <a:pPr>
              <a:lnSpc>
                <a:spcPct val="120000"/>
              </a:lnSpc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३) लिओनाई नायलर: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“मानव संसाधन विकास हे संघटीत उपक्रमाची मालिका आहे, जी एका विशिष्ट वेळेपुरती     राबविली जाते जेणेकरून व्यक्तीच्या वर्तणुकीमध्ये बदल घडवून आणला जातो.”  </a:t>
            </a:r>
          </a:p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४) एम. एम. खान:</a:t>
            </a:r>
          </a:p>
          <a:p>
            <a:pPr>
              <a:lnSpc>
                <a:spcPct val="120000"/>
              </a:lnSpc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  “मानव संसाधन विकास हे संस्थेच्या सर्व पातळीवर कार्य करणाऱ्या कर्मच्यार्याचे ज्ञान, क्षमता    आणि त्यांचा सकारात्मक दृष्टीकोन वाढविणारे साधन आहे.”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वरील व्याख्यावरून मानवी संसाधन विकासाचा अर्थ समजून येतो. </a:t>
            </a:r>
            <a:endParaRPr lang="mr-IN" sz="2400" b="1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mr-IN" sz="2800" b="1" dirty="0" smtClean="0">
                <a:latin typeface="Aparajita" pitchFamily="34" charset="0"/>
                <a:cs typeface="Aparajita" pitchFamily="34" charset="0"/>
              </a:rPr>
              <a:t>मानव संसाधन विकासाचे स्वरूप: </a:t>
            </a:r>
          </a:p>
          <a:p>
            <a:pPr>
              <a:buNone/>
            </a:pPr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१) मानव संसाधन विकास हि निरंतर चालणारी  प्रक्रिया आहे.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२) मानव संसाधन विकास  हे मानवी वर्तनाशी संबंधीत आहे.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३) मानव संसाधन विकास हि एकात्मिक प्रणाली आहे.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</a:t>
            </a:r>
          </a:p>
          <a:p>
            <a:pPr>
              <a:buNone/>
            </a:pPr>
            <a:endParaRPr lang="mr-IN" sz="2000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en-US" sz="20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mr-IN" sz="2000" dirty="0" smtClean="0">
                <a:latin typeface="Aparajita" pitchFamily="34" charset="0"/>
                <a:cs typeface="Aparajita" pitchFamily="34" charset="0"/>
              </a:rPr>
              <a:t>४</a:t>
            </a:r>
            <a:r>
              <a:rPr lang="mr-IN" sz="2200" dirty="0" smtClean="0">
                <a:latin typeface="Aparajita" pitchFamily="34" charset="0"/>
                <a:cs typeface="Aparajita" pitchFamily="34" charset="0"/>
              </a:rPr>
              <a:t>) मानव संसाधन विकास हे मानव संसाधनाच्या सर्वांगीण विकासावर लक्ष केंद्रित करते</a:t>
            </a:r>
            <a:endParaRPr lang="en-US" sz="22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५) </a:t>
            </a:r>
            <a:r>
              <a:rPr lang="mr-IN" sz="2200" dirty="0" smtClean="0">
                <a:latin typeface="Aparajita" pitchFamily="34" charset="0"/>
                <a:cs typeface="Aparajita" pitchFamily="34" charset="0"/>
              </a:rPr>
              <a:t>व्यक्तीचा सामाजिक स्तर सुधारतो</a:t>
            </a:r>
            <a:endParaRPr lang="mr-IN" sz="2200" b="1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r-IN" sz="2400" b="1" dirty="0" smtClean="0">
                <a:latin typeface="Aparajita" pitchFamily="34" charset="0"/>
                <a:cs typeface="Aparajita" pitchFamily="34" charset="0"/>
              </a:rPr>
              <a:t>मानव संसाधन विकासाचे महत्व: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१) भांडवलाची निर्मिती करणे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२) ज्ञानाची पतळी उंचावने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 ३) कार्यक्षमता आणि कौशल्य वाढविणे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४) सुयोग्य सेवा प्रदान करणे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५) भूमिकेला न्याय देण्याची क्षमता निर्माण करणे 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   ६) मनोधैर्य व दृष्टीकोन उंचाव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</a:t>
            </a:r>
          </a:p>
          <a:p>
            <a:pPr>
              <a:buNone/>
            </a:pPr>
            <a:r>
              <a:rPr lang="mr-IN" sz="2400" dirty="0" smtClean="0">
                <a:latin typeface="Aparajita" pitchFamily="34" charset="0"/>
                <a:cs typeface="Aparajita" pitchFamily="34" charset="0"/>
              </a:rPr>
              <a:t> </a:t>
            </a:r>
            <a:endParaRPr lang="en-US" sz="2400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534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श्रीमती एस. के. गांधी कला, अमोलक विज्ञान आणि पी. एच. गांधी वाणिज्य महाविद्यालय, कडा.</vt:lpstr>
      <vt:lpstr>मानव संसाधन विकास  अभ्यासक्रम</vt:lpstr>
      <vt:lpstr>प्रकरण ४. मानव संसाधन व्यवस्थापन </vt:lpstr>
      <vt:lpstr>प्रकरण १. मानव संसाधन विकास </vt:lpstr>
      <vt:lpstr>१) हर्बीनसन आणि मायर्स:  </vt:lpstr>
      <vt:lpstr>४) मानव संसाधन विकास हे मानव संसाधनाच्या सर्वांगीण विकासावर लक्ष केंद्रित करते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श्रीमती एस. के. गांधी कला, अमोलक विज्ञान आणि पी. एच. गांधी वाणिज्य महाविद्यालय, कडा.</dc:title>
  <dc:creator>Dhruv</dc:creator>
  <cp:lastModifiedBy>shree</cp:lastModifiedBy>
  <cp:revision>34</cp:revision>
  <dcterms:created xsi:type="dcterms:W3CDTF">2006-08-16T00:00:00Z</dcterms:created>
  <dcterms:modified xsi:type="dcterms:W3CDTF">2020-08-12T07:56:17Z</dcterms:modified>
</cp:coreProperties>
</file>